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9" r:id="rId4"/>
    <p:sldId id="261" r:id="rId5"/>
    <p:sldId id="282" r:id="rId6"/>
    <p:sldId id="287" r:id="rId7"/>
    <p:sldId id="289" r:id="rId8"/>
    <p:sldId id="294" r:id="rId9"/>
    <p:sldId id="300" r:id="rId10"/>
    <p:sldId id="298" r:id="rId11"/>
    <p:sldId id="299" r:id="rId12"/>
    <p:sldId id="291" r:id="rId13"/>
    <p:sldId id="295" r:id="rId14"/>
    <p:sldId id="292" r:id="rId15"/>
    <p:sldId id="297" r:id="rId16"/>
    <p:sldId id="260" r:id="rId17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8435D"/>
    <a:srgbClr val="313131"/>
    <a:srgbClr val="007033"/>
    <a:srgbClr val="EAF7B0"/>
    <a:srgbClr val="C79E37"/>
    <a:srgbClr val="202E54"/>
    <a:srgbClr val="FF2549"/>
    <a:srgbClr val="1D3A00"/>
    <a:srgbClr val="5EEC3C"/>
    <a:srgbClr val="99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E3FDE45-AF77-4B5C-9715-49D594BDF05E}" styleName="浅色样式 1 - 强调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0505E3EF-67EA-436B-97B2-0124C06EBD24}" styleName="中度样式 4 - 强调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098"/>
    <p:restoredTop sz="94626"/>
  </p:normalViewPr>
  <p:slideViewPr>
    <p:cSldViewPr>
      <p:cViewPr varScale="1">
        <p:scale>
          <a:sx n="136" d="100"/>
          <a:sy n="136" d="100"/>
        </p:scale>
        <p:origin x="232" y="50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152705" cy="15270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D18E60-4300-4729-A0D7-6AB984C3922D}" type="datetimeFigureOut">
              <a:rPr lang="en-US" smtClean="0"/>
              <a:t>4/25/19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533E96-F078-4B3D-A8F4-F1AF21EBC3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3001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533E96-F078-4B3D-A8F4-F1AF21EBC35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8428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640935" y="1502815"/>
            <a:ext cx="3359510" cy="1374345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r">
              <a:defRPr sz="3200" b="0" i="0">
                <a:solidFill>
                  <a:schemeClr val="accent6">
                    <a:lumMod val="60000"/>
                    <a:lumOff val="4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640935" y="2889770"/>
            <a:ext cx="3344812" cy="920846"/>
          </a:xfrm>
        </p:spPr>
        <p:txBody>
          <a:bodyPr>
            <a:normAutofit/>
          </a:bodyPr>
          <a:lstStyle>
            <a:lvl1pPr marL="0" indent="0" algn="r">
              <a:buNone/>
              <a:defRPr sz="2400" b="0" i="0">
                <a:solidFill>
                  <a:schemeClr val="accent1">
                    <a:lumMod val="40000"/>
                    <a:lumOff val="6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8751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4/25/19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607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6657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E:\websites\free-power-point-templates\2012\logos.png">
            <a:extLst>
              <a:ext uri="{FF2B5EF4-FFF2-40B4-BE49-F238E27FC236}">
                <a16:creationId xmlns:a16="http://schemas.microsoft.com/office/drawing/2014/main" id="{08B89D22-1D6E-450B-881F-4D2A4C527F7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08475" y="2326213"/>
            <a:ext cx="1463784" cy="5269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36099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965" y="281175"/>
            <a:ext cx="8246070" cy="763526"/>
          </a:xfrm>
        </p:spPr>
        <p:txBody>
          <a:bodyPr>
            <a:normAutofit/>
          </a:bodyPr>
          <a:lstStyle>
            <a:lvl1pPr algn="r">
              <a:defRPr sz="3600" baseline="0"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966" y="1502815"/>
            <a:ext cx="8246070" cy="3359507"/>
          </a:xfrm>
        </p:spPr>
        <p:txBody>
          <a:bodyPr/>
          <a:lstStyle>
            <a:lvl1pPr algn="l">
              <a:defRPr sz="2800">
                <a:solidFill>
                  <a:srgbClr val="002060"/>
                </a:solidFill>
              </a:defRPr>
            </a:lvl1pPr>
            <a:lvl2pPr algn="l">
              <a:defRPr>
                <a:solidFill>
                  <a:srgbClr val="002060"/>
                </a:solidFill>
              </a:defRPr>
            </a:lvl2pPr>
            <a:lvl3pPr algn="l">
              <a:defRPr>
                <a:solidFill>
                  <a:srgbClr val="002060"/>
                </a:solidFill>
              </a:defRPr>
            </a:lvl3pPr>
            <a:lvl4pPr algn="l">
              <a:defRPr>
                <a:solidFill>
                  <a:srgbClr val="002060"/>
                </a:solidFill>
              </a:defRPr>
            </a:lvl4pPr>
            <a:lvl5pPr algn="l">
              <a:defRPr>
                <a:solidFill>
                  <a:srgbClr val="00206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4713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梯形 8">
            <a:extLst>
              <a:ext uri="{FF2B5EF4-FFF2-40B4-BE49-F238E27FC236}">
                <a16:creationId xmlns:a16="http://schemas.microsoft.com/office/drawing/2014/main" id="{6EC93644-C51B-C942-9E79-E811C8EFD17A}"/>
              </a:ext>
            </a:extLst>
          </p:cNvPr>
          <p:cNvSpPr/>
          <p:nvPr userDrawn="1"/>
        </p:nvSpPr>
        <p:spPr>
          <a:xfrm>
            <a:off x="1285945" y="0"/>
            <a:ext cx="9467710" cy="5143500"/>
          </a:xfrm>
          <a:prstGeom prst="trapezoid">
            <a:avLst>
              <a:gd name="adj" fmla="val 31379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2245" y="433880"/>
            <a:ext cx="5802789" cy="725349"/>
          </a:xfrm>
        </p:spPr>
        <p:txBody>
          <a:bodyPr>
            <a:normAutofit/>
          </a:bodyPr>
          <a:lstStyle>
            <a:lvl1pPr algn="l">
              <a:defRPr sz="3200" b="0" i="0">
                <a:solidFill>
                  <a:schemeClr val="accent6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92245" y="1197405"/>
            <a:ext cx="5802789" cy="3511061"/>
          </a:xfrm>
        </p:spPr>
        <p:txBody>
          <a:bodyPr/>
          <a:lstStyle>
            <a:lvl1pPr>
              <a:defRPr sz="2400" b="0" i="0">
                <a:solidFill>
                  <a:schemeClr val="tx2">
                    <a:lumMod val="5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defRPr>
            </a:lvl1pPr>
            <a:lvl2pPr>
              <a:defRPr sz="2400" b="0" i="0">
                <a:solidFill>
                  <a:schemeClr val="tx2">
                    <a:lumMod val="5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defRPr>
            </a:lvl2pPr>
            <a:lvl3pPr>
              <a:defRPr sz="2000" b="0" i="0">
                <a:solidFill>
                  <a:schemeClr val="tx2">
                    <a:lumMod val="5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defRPr>
            </a:lvl3pPr>
            <a:lvl4pPr>
              <a:defRPr sz="1800" b="0" i="0">
                <a:solidFill>
                  <a:schemeClr val="tx2">
                    <a:lumMod val="5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defRPr>
            </a:lvl4pPr>
            <a:lvl5pPr>
              <a:defRPr sz="1800" b="0" i="0">
                <a:solidFill>
                  <a:schemeClr val="tx2">
                    <a:lumMod val="5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3913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4415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4/25/19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7918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5317" y="281175"/>
            <a:ext cx="8093365" cy="763525"/>
          </a:xfrm>
        </p:spPr>
        <p:txBody>
          <a:bodyPr>
            <a:normAutofit/>
          </a:bodyPr>
          <a:lstStyle>
            <a:lvl1pPr algn="r">
              <a:defRPr sz="3600" baseline="0"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6879" y="1655519"/>
            <a:ext cx="4040188" cy="479822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tx2">
                    <a:lumMod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6879" y="2127916"/>
            <a:ext cx="4040188" cy="2276294"/>
          </a:xfrm>
        </p:spPr>
        <p:txBody>
          <a:bodyPr/>
          <a:lstStyle>
            <a:lvl1pPr algn="ctr">
              <a:defRPr sz="2400">
                <a:solidFill>
                  <a:schemeClr val="tx2">
                    <a:lumMod val="50000"/>
                  </a:schemeClr>
                </a:solidFill>
              </a:defRPr>
            </a:lvl1pPr>
            <a:lvl2pPr algn="ctr">
              <a:defRPr sz="2000">
                <a:solidFill>
                  <a:schemeClr val="tx2">
                    <a:lumMod val="50000"/>
                  </a:schemeClr>
                </a:solidFill>
              </a:defRPr>
            </a:lvl2pPr>
            <a:lvl3pPr algn="ctr">
              <a:defRPr sz="1800">
                <a:solidFill>
                  <a:schemeClr val="tx2">
                    <a:lumMod val="50000"/>
                  </a:schemeClr>
                </a:solidFill>
              </a:defRPr>
            </a:lvl3pPr>
            <a:lvl4pPr algn="ctr">
              <a:defRPr sz="1600">
                <a:solidFill>
                  <a:schemeClr val="tx2">
                    <a:lumMod val="50000"/>
                  </a:schemeClr>
                </a:solidFill>
              </a:defRPr>
            </a:lvl4pPr>
            <a:lvl5pPr algn="ctr">
              <a:defRPr sz="1600">
                <a:solidFill>
                  <a:schemeClr val="tx2">
                    <a:lumMod val="50000"/>
                  </a:schemeClr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000" y="1655519"/>
            <a:ext cx="4041775" cy="479822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tx2">
                    <a:lumMod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72000" y="2127916"/>
            <a:ext cx="4041775" cy="2276294"/>
          </a:xfrm>
        </p:spPr>
        <p:txBody>
          <a:bodyPr/>
          <a:lstStyle>
            <a:lvl1pPr algn="ctr">
              <a:defRPr sz="2400">
                <a:solidFill>
                  <a:schemeClr val="tx2">
                    <a:lumMod val="50000"/>
                  </a:schemeClr>
                </a:solidFill>
              </a:defRPr>
            </a:lvl1pPr>
            <a:lvl2pPr algn="ctr">
              <a:defRPr sz="2000">
                <a:solidFill>
                  <a:schemeClr val="tx2">
                    <a:lumMod val="50000"/>
                  </a:schemeClr>
                </a:solidFill>
              </a:defRPr>
            </a:lvl2pPr>
            <a:lvl3pPr algn="ctr">
              <a:defRPr sz="1800">
                <a:solidFill>
                  <a:schemeClr val="tx2">
                    <a:lumMod val="50000"/>
                  </a:schemeClr>
                </a:solidFill>
              </a:defRPr>
            </a:lvl3pPr>
            <a:lvl4pPr algn="ctr">
              <a:defRPr sz="1600">
                <a:solidFill>
                  <a:schemeClr val="tx2">
                    <a:lumMod val="50000"/>
                  </a:schemeClr>
                </a:solidFill>
              </a:defRPr>
            </a:lvl4pPr>
            <a:lvl5pPr algn="ctr">
              <a:defRPr sz="1600">
                <a:solidFill>
                  <a:schemeClr val="tx2">
                    <a:lumMod val="50000"/>
                  </a:schemeClr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4/25/19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911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4/25/19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7731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4/25/19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8640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4/25/19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4526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74F12-AA26-4AC8-9962-C36BB8F32554}" type="datetimeFigureOut">
              <a:rPr lang="en-US" smtClean="0"/>
              <a:pPr/>
              <a:t>4/25/19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039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b="0" i="0" kern="1200">
          <a:solidFill>
            <a:schemeClr val="tx1"/>
          </a:solidFill>
          <a:latin typeface="PingFang SC" panose="020B0400000000000000" pitchFamily="34" charset="-122"/>
          <a:ea typeface="PingFang SC" panose="020B0400000000000000" pitchFamily="34" charset="-122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b="0" i="0" kern="1200">
          <a:solidFill>
            <a:schemeClr val="tx1"/>
          </a:solidFill>
          <a:latin typeface="PingFang SC" panose="020B0400000000000000" pitchFamily="34" charset="-122"/>
          <a:ea typeface="PingFang SC" panose="020B0400000000000000" pitchFamily="34" charset="-122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b="0" i="0" kern="1200">
          <a:solidFill>
            <a:schemeClr val="tx1"/>
          </a:solidFill>
          <a:latin typeface="PingFang SC" panose="020B0400000000000000" pitchFamily="34" charset="-122"/>
          <a:ea typeface="PingFang SC" panose="020B0400000000000000" pitchFamily="34" charset="-122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b="0" i="0" kern="1200">
          <a:solidFill>
            <a:schemeClr val="tx1"/>
          </a:solidFill>
          <a:latin typeface="PingFang SC" panose="020B0400000000000000" pitchFamily="34" charset="-122"/>
          <a:ea typeface="PingFang SC" panose="020B0400000000000000" pitchFamily="34" charset="-122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b="0" i="0" kern="1200">
          <a:solidFill>
            <a:schemeClr val="tx1"/>
          </a:solidFill>
          <a:latin typeface="PingFang SC" panose="020B0400000000000000" pitchFamily="34" charset="-122"/>
          <a:ea typeface="PingFang SC" panose="020B0400000000000000" pitchFamily="34" charset="-122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b="0" i="0" kern="1200">
          <a:solidFill>
            <a:schemeClr val="tx1"/>
          </a:solidFill>
          <a:latin typeface="PingFang SC" panose="020B0400000000000000" pitchFamily="34" charset="-122"/>
          <a:ea typeface="PingFang SC" panose="020B0400000000000000" pitchFamily="34" charset="-122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26236" y="2161721"/>
            <a:ext cx="3517763" cy="458115"/>
          </a:xfrm>
        </p:spPr>
        <p:txBody>
          <a:bodyPr>
            <a:normAutofit fontScale="90000"/>
          </a:bodyPr>
          <a:lstStyle/>
          <a:p>
            <a:pPr algn="l"/>
            <a:r>
              <a:rPr lang="zh-CN" altLang="en-US" sz="1800" dirty="0"/>
              <a:t>一个基于社交网络的旅行服务系统</a:t>
            </a:r>
            <a:endParaRPr lang="en-US" sz="1800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F3038E9-7A5F-DB4C-89E1-7571B58B6B7E}"/>
              </a:ext>
            </a:extLst>
          </p:cNvPr>
          <p:cNvSpPr txBox="1">
            <a:spLocks/>
          </p:cNvSpPr>
          <p:nvPr/>
        </p:nvSpPr>
        <p:spPr>
          <a:xfrm>
            <a:off x="5626236" y="1550901"/>
            <a:ext cx="1068935" cy="61082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r" defTabSz="914400" rtl="0" eaLnBrk="1" latinLnBrk="0" hangingPunct="1">
              <a:spcBef>
                <a:spcPct val="0"/>
              </a:spcBef>
              <a:buNone/>
              <a:defRPr sz="3200" b="0" i="0" kern="1200">
                <a:solidFill>
                  <a:schemeClr val="accent6">
                    <a:lumMod val="60000"/>
                    <a:lumOff val="4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+mj-cs"/>
              </a:defRPr>
            </a:lvl1pPr>
          </a:lstStyle>
          <a:p>
            <a:pPr algn="ctr"/>
            <a:r>
              <a:rPr lang="zh-CN" altLang="en-US" sz="4000" b="1" dirty="0">
                <a:latin typeface="LingWai SC Medium" panose="03050602040302020204" pitchFamily="66" charset="-122"/>
                <a:ea typeface="LingWai SC Medium" panose="03050602040302020204" pitchFamily="66" charset="-122"/>
                <a:cs typeface="LingWai SC Medium" panose="03050602040302020204" pitchFamily="66" charset="-122"/>
              </a:rPr>
              <a:t>行迹</a:t>
            </a:r>
            <a:endParaRPr lang="en-US" sz="4000" b="1" dirty="0">
              <a:latin typeface="LingWai SC Medium" panose="03050602040302020204" pitchFamily="66" charset="-122"/>
              <a:ea typeface="LingWai SC Medium" panose="03050602040302020204" pitchFamily="66" charset="-122"/>
              <a:cs typeface="LingWai SC Medium" panose="03050602040302020204" pitchFamily="66" charset="-122"/>
            </a:endParaRPr>
          </a:p>
        </p:txBody>
      </p:sp>
      <p:sp>
        <p:nvSpPr>
          <p:cNvPr id="7" name="副标题 6">
            <a:extLst>
              <a:ext uri="{FF2B5EF4-FFF2-40B4-BE49-F238E27FC236}">
                <a16:creationId xmlns:a16="http://schemas.microsoft.com/office/drawing/2014/main" id="{333A3E25-5FEC-2444-9FA9-23D375DC5D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26236" y="2643879"/>
            <a:ext cx="3344812" cy="257324"/>
          </a:xfrm>
        </p:spPr>
        <p:txBody>
          <a:bodyPr>
            <a:normAutofit lnSpcReduction="10000"/>
          </a:bodyPr>
          <a:lstStyle/>
          <a:p>
            <a:pPr algn="l"/>
            <a:r>
              <a:rPr lang="en-US" altLang="zh-CN" sz="1100" dirty="0"/>
              <a:t>《</a:t>
            </a:r>
            <a:r>
              <a:rPr lang="zh-CN" altLang="en-US" sz="1100" dirty="0"/>
              <a:t>软件工程</a:t>
            </a:r>
            <a:r>
              <a:rPr lang="en-US" altLang="zh-CN" sz="1100" dirty="0"/>
              <a:t>》</a:t>
            </a:r>
            <a:r>
              <a:rPr lang="zh-CN" altLang="en-US" sz="1100" dirty="0"/>
              <a:t>第一组课程项目第二阶段课堂展示</a:t>
            </a:r>
          </a:p>
        </p:txBody>
      </p:sp>
    </p:spTree>
    <p:extLst>
      <p:ext uri="{BB962C8B-B14F-4D97-AF65-F5344CB8AC3E}">
        <p14:creationId xmlns:p14="http://schemas.microsoft.com/office/powerpoint/2010/main" val="3639203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BBE7A1B-91F0-DB40-8CC7-970D06FD7D2B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5802789" cy="725349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+mj-cs"/>
              </a:defRPr>
            </a:lvl1pPr>
          </a:lstStyle>
          <a:p>
            <a:pPr algn="l"/>
            <a:r>
              <a:rPr lang="zh-CN" altLang="en-US" sz="3200" dirty="0">
                <a:solidFill>
                  <a:srgbClr val="38435D"/>
                </a:solidFill>
              </a:rPr>
              <a:t>包图（前端）</a:t>
            </a:r>
            <a:endParaRPr lang="en-US" sz="3200" dirty="0">
              <a:solidFill>
                <a:srgbClr val="38435D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0400874-2008-ED40-BC3F-260B045810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6586"/>
            <a:ext cx="9144000" cy="4556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738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BBE7A1B-91F0-DB40-8CC7-970D06FD7D2B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5802789" cy="725349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+mj-cs"/>
              </a:defRPr>
            </a:lvl1pPr>
          </a:lstStyle>
          <a:p>
            <a:pPr algn="l"/>
            <a:r>
              <a:rPr lang="zh-CN" altLang="en-US" sz="3200" dirty="0">
                <a:solidFill>
                  <a:srgbClr val="38435D"/>
                </a:solidFill>
              </a:rPr>
              <a:t>包图（后端）</a:t>
            </a:r>
            <a:endParaRPr lang="en-US" sz="3200" dirty="0">
              <a:solidFill>
                <a:srgbClr val="38435D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CB1C200-B8A8-0049-BDEB-944E64D89C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0570" y="0"/>
            <a:ext cx="516823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9784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BBE7A1B-91F0-DB40-8CC7-970D06FD7D2B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5802789" cy="725349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+mj-cs"/>
              </a:defRPr>
            </a:lvl1pPr>
          </a:lstStyle>
          <a:p>
            <a:pPr algn="l"/>
            <a:r>
              <a:rPr lang="zh-CN" altLang="en-US" sz="3200" dirty="0">
                <a:solidFill>
                  <a:srgbClr val="38435D"/>
                </a:solidFill>
              </a:rPr>
              <a:t>顺序图</a:t>
            </a:r>
            <a:endParaRPr lang="en-US" sz="3200" dirty="0">
              <a:solidFill>
                <a:srgbClr val="38435D"/>
              </a:solidFill>
            </a:endParaRPr>
          </a:p>
        </p:txBody>
      </p:sp>
      <p:pic>
        <p:nvPicPr>
          <p:cNvPr id="4" name="Picture 49" descr="Screen Clipping">
            <a:extLst>
              <a:ext uri="{FF2B5EF4-FFF2-40B4-BE49-F238E27FC236}">
                <a16:creationId xmlns:a16="http://schemas.microsoft.com/office/drawing/2014/main" id="{348B5131-83B7-6B4E-BEEB-93616FD9E9E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476" y="891995"/>
            <a:ext cx="4398628" cy="3168000"/>
          </a:xfrm>
          <a:prstGeom prst="rect">
            <a:avLst/>
          </a:prstGeom>
        </p:spPr>
      </p:pic>
      <p:sp>
        <p:nvSpPr>
          <p:cNvPr id="5" name="TextBox 50">
            <a:extLst>
              <a:ext uri="{FF2B5EF4-FFF2-40B4-BE49-F238E27FC236}">
                <a16:creationId xmlns:a16="http://schemas.microsoft.com/office/drawing/2014/main" id="{1B7B9749-1828-3948-AC94-294DE2B4B69B}"/>
              </a:ext>
            </a:extLst>
          </p:cNvPr>
          <p:cNvSpPr txBox="1"/>
          <p:nvPr/>
        </p:nvSpPr>
        <p:spPr>
          <a:xfrm>
            <a:off x="6521624" y="4260652"/>
            <a:ext cx="646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dk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登陆  </a:t>
            </a:r>
            <a:endParaRPr lang="en-US" b="1" dirty="0">
              <a:solidFill>
                <a:schemeClr val="dk1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pic>
        <p:nvPicPr>
          <p:cNvPr id="6" name="Picture 2" descr="Screen Clipping">
            <a:extLst>
              <a:ext uri="{FF2B5EF4-FFF2-40B4-BE49-F238E27FC236}">
                <a16:creationId xmlns:a16="http://schemas.microsoft.com/office/drawing/2014/main" id="{E665E231-2EF7-3441-AEEF-4C920BD3F4F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68" y="891995"/>
            <a:ext cx="4354145" cy="316800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578B4330-69EC-B545-94E0-06BA7B26FEAA}"/>
              </a:ext>
            </a:extLst>
          </p:cNvPr>
          <p:cNvSpPr/>
          <p:nvPr/>
        </p:nvSpPr>
        <p:spPr>
          <a:xfrm>
            <a:off x="1924174" y="4256007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chemeClr val="dk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注册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253187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BBE7A1B-91F0-DB40-8CC7-970D06FD7D2B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5802789" cy="725349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+mj-cs"/>
              </a:defRPr>
            </a:lvl1pPr>
          </a:lstStyle>
          <a:p>
            <a:pPr algn="l"/>
            <a:r>
              <a:rPr lang="zh-CN" altLang="en-US" sz="3200" dirty="0">
                <a:solidFill>
                  <a:srgbClr val="38435D"/>
                </a:solidFill>
              </a:rPr>
              <a:t>顺序图</a:t>
            </a:r>
            <a:endParaRPr lang="en-US" sz="3200" dirty="0">
              <a:solidFill>
                <a:srgbClr val="38435D"/>
              </a:solidFill>
            </a:endParaRPr>
          </a:p>
        </p:txBody>
      </p:sp>
      <p:sp>
        <p:nvSpPr>
          <p:cNvPr id="7" name="TextBox 5">
            <a:extLst>
              <a:ext uri="{FF2B5EF4-FFF2-40B4-BE49-F238E27FC236}">
                <a16:creationId xmlns:a16="http://schemas.microsoft.com/office/drawing/2014/main" id="{EDA7C1D3-276C-7F4E-A5AB-7BCC1F46D748}"/>
              </a:ext>
            </a:extLst>
          </p:cNvPr>
          <p:cNvSpPr txBox="1"/>
          <p:nvPr/>
        </p:nvSpPr>
        <p:spPr>
          <a:xfrm>
            <a:off x="1568189" y="3939382"/>
            <a:ext cx="1374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dk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  添加行迹</a:t>
            </a:r>
            <a:endParaRPr lang="en-US" b="1" dirty="0">
              <a:solidFill>
                <a:schemeClr val="dk1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pic>
        <p:nvPicPr>
          <p:cNvPr id="8" name="Picture 1" descr="Screen Clipping">
            <a:extLst>
              <a:ext uri="{FF2B5EF4-FFF2-40B4-BE49-F238E27FC236}">
                <a16:creationId xmlns:a16="http://schemas.microsoft.com/office/drawing/2014/main" id="{FCFAE342-8A62-064A-B0E5-7D7A45F3DEA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55" y="725349"/>
            <a:ext cx="4223615" cy="3058980"/>
          </a:xfrm>
          <a:prstGeom prst="rect">
            <a:avLst/>
          </a:prstGeom>
        </p:spPr>
      </p:pic>
      <p:pic>
        <p:nvPicPr>
          <p:cNvPr id="9" name="Picture 2" descr="Screen Clipping">
            <a:extLst>
              <a:ext uri="{FF2B5EF4-FFF2-40B4-BE49-F238E27FC236}">
                <a16:creationId xmlns:a16="http://schemas.microsoft.com/office/drawing/2014/main" id="{F5D2CE73-9E9C-E540-8FEE-DFC7DB8D3F3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7170" y="725349"/>
            <a:ext cx="4327865" cy="3072638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0C1D2310-7D10-CF49-946F-B1727907D297}"/>
              </a:ext>
            </a:extLst>
          </p:cNvPr>
          <p:cNvSpPr/>
          <p:nvPr/>
        </p:nvSpPr>
        <p:spPr>
          <a:xfrm>
            <a:off x="5438495" y="3939382"/>
            <a:ext cx="21852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chemeClr val="dk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向行迹中关联好友  </a:t>
            </a:r>
            <a:endParaRPr lang="en-US" altLang="zh-CN" b="1" dirty="0">
              <a:solidFill>
                <a:schemeClr val="dk1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436631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BBE7A1B-91F0-DB40-8CC7-970D06FD7D2B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5802789" cy="725349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+mj-cs"/>
              </a:defRPr>
            </a:lvl1pPr>
          </a:lstStyle>
          <a:p>
            <a:pPr algn="l"/>
            <a:r>
              <a:rPr lang="zh-CN" altLang="en-US" sz="3200" dirty="0">
                <a:solidFill>
                  <a:srgbClr val="38435D"/>
                </a:solidFill>
              </a:rPr>
              <a:t>状态图</a:t>
            </a:r>
            <a:endParaRPr lang="en-US" sz="3200" dirty="0">
              <a:solidFill>
                <a:srgbClr val="38435D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5C1C2CF-D727-534B-8866-C1DA2F65AE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5195" y="73757"/>
            <a:ext cx="7635250" cy="5049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9995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BBE7A1B-91F0-DB40-8CC7-970D06FD7D2B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5802789" cy="725349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+mj-cs"/>
              </a:defRPr>
            </a:lvl1pPr>
          </a:lstStyle>
          <a:p>
            <a:pPr algn="l"/>
            <a:r>
              <a:rPr lang="zh-CN" altLang="en-US" sz="3200" dirty="0">
                <a:solidFill>
                  <a:srgbClr val="38435D"/>
                </a:solidFill>
              </a:rPr>
              <a:t>状态图</a:t>
            </a:r>
            <a:endParaRPr lang="en-US" sz="3200" dirty="0">
              <a:solidFill>
                <a:srgbClr val="38435D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C33CCF9-E3B3-124D-B953-0447418D3D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2648" y="66219"/>
            <a:ext cx="7571352" cy="5015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7917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F3038E9-7A5F-DB4C-89E1-7571B58B6B7E}"/>
              </a:ext>
            </a:extLst>
          </p:cNvPr>
          <p:cNvSpPr txBox="1">
            <a:spLocks/>
          </p:cNvSpPr>
          <p:nvPr/>
        </p:nvSpPr>
        <p:spPr>
          <a:xfrm>
            <a:off x="5626236" y="1960930"/>
            <a:ext cx="2152569" cy="61082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r" defTabSz="914400" rtl="0" eaLnBrk="1" latinLnBrk="0" hangingPunct="1">
              <a:spcBef>
                <a:spcPct val="0"/>
              </a:spcBef>
              <a:buNone/>
              <a:defRPr sz="3200" b="0" i="0" kern="1200">
                <a:solidFill>
                  <a:schemeClr val="accent6">
                    <a:lumMod val="60000"/>
                    <a:lumOff val="4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+mj-cs"/>
              </a:defRPr>
            </a:lvl1pPr>
          </a:lstStyle>
          <a:p>
            <a:pPr algn="ctr"/>
            <a:r>
              <a:rPr lang="zh-CN" altLang="en-US" sz="4000" b="1" dirty="0">
                <a:latin typeface="LingWai SC Medium" panose="03050602040302020204" pitchFamily="66" charset="-122"/>
                <a:ea typeface="LingWai SC Medium" panose="03050602040302020204" pitchFamily="66" charset="-122"/>
                <a:cs typeface="LingWai SC Medium" panose="03050602040302020204" pitchFamily="66" charset="-122"/>
              </a:rPr>
              <a:t>谢谢观看！</a:t>
            </a:r>
            <a:endParaRPr lang="en-US" sz="4000" b="1" dirty="0">
              <a:latin typeface="LingWai SC Medium" panose="03050602040302020204" pitchFamily="66" charset="-122"/>
              <a:ea typeface="LingWai SC Medium" panose="03050602040302020204" pitchFamily="66" charset="-122"/>
              <a:cs typeface="LingWai SC Medium" panose="03050602040302020204" pitchFamily="66" charset="-122"/>
            </a:endParaRPr>
          </a:p>
        </p:txBody>
      </p:sp>
      <p:sp>
        <p:nvSpPr>
          <p:cNvPr id="7" name="副标题 6">
            <a:extLst>
              <a:ext uri="{FF2B5EF4-FFF2-40B4-BE49-F238E27FC236}">
                <a16:creationId xmlns:a16="http://schemas.microsoft.com/office/drawing/2014/main" id="{333A3E25-5FEC-2444-9FA9-23D375DC5D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26236" y="2571750"/>
            <a:ext cx="3344812" cy="257324"/>
          </a:xfrm>
        </p:spPr>
        <p:txBody>
          <a:bodyPr>
            <a:normAutofit fontScale="92500"/>
          </a:bodyPr>
          <a:lstStyle/>
          <a:p>
            <a:pPr algn="l"/>
            <a:r>
              <a:rPr lang="en-US" altLang="zh-CN" sz="800" dirty="0" err="1"/>
              <a:t>Github</a:t>
            </a:r>
            <a:r>
              <a:rPr lang="zh-CN" altLang="en-US" sz="800" dirty="0"/>
              <a:t>地址：</a:t>
            </a:r>
            <a:r>
              <a:rPr lang="en-US" altLang="zh-CN" sz="800" dirty="0"/>
              <a:t>https://</a:t>
            </a:r>
            <a:r>
              <a:rPr lang="en-US" altLang="zh-CN" sz="800" dirty="0" err="1"/>
              <a:t>github.com</a:t>
            </a:r>
            <a:r>
              <a:rPr lang="en-US" altLang="zh-CN" sz="800" dirty="0"/>
              <a:t>/</a:t>
            </a:r>
            <a:r>
              <a:rPr lang="en-US" altLang="zh-CN" sz="800" dirty="0" err="1"/>
              <a:t>skyetim</a:t>
            </a:r>
            <a:r>
              <a:rPr lang="en-US" altLang="zh-CN" sz="800" dirty="0"/>
              <a:t>/</a:t>
            </a:r>
            <a:r>
              <a:rPr lang="en-US" altLang="zh-CN" sz="800" dirty="0" err="1"/>
              <a:t>software_engineering_project</a:t>
            </a:r>
            <a:endParaRPr lang="zh-CN" altLang="en-US" sz="800" dirty="0"/>
          </a:p>
        </p:txBody>
      </p:sp>
    </p:spTree>
    <p:extLst>
      <p:ext uri="{BB962C8B-B14F-4D97-AF65-F5344CB8AC3E}">
        <p14:creationId xmlns:p14="http://schemas.microsoft.com/office/powerpoint/2010/main" val="6733418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目录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965" y="1502815"/>
            <a:ext cx="8246070" cy="3206805"/>
          </a:xfrm>
        </p:spPr>
        <p:txBody>
          <a:bodyPr>
            <a:norm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000" dirty="0"/>
              <a:t>小组成员分工及进度</a:t>
            </a:r>
            <a:endParaRPr lang="en-US" altLang="zh-CN" sz="2000" dirty="0"/>
          </a:p>
          <a:p>
            <a:pPr algn="l">
              <a:lnSpc>
                <a:spcPct val="150000"/>
              </a:lnSpc>
            </a:pPr>
            <a:r>
              <a:rPr lang="zh-CN" altLang="en-US" sz="2000" dirty="0"/>
              <a:t>用况图</a:t>
            </a:r>
            <a:endParaRPr lang="en-US" altLang="zh-CN" sz="2000" dirty="0"/>
          </a:p>
          <a:p>
            <a:pPr algn="l">
              <a:lnSpc>
                <a:spcPct val="150000"/>
              </a:lnSpc>
            </a:pPr>
            <a:r>
              <a:rPr lang="zh-CN" altLang="en-US" sz="2000" dirty="0"/>
              <a:t>类图</a:t>
            </a:r>
            <a:endParaRPr lang="en-US" altLang="zh-CN" sz="2000" dirty="0"/>
          </a:p>
          <a:p>
            <a:pPr algn="l">
              <a:lnSpc>
                <a:spcPct val="150000"/>
              </a:lnSpc>
            </a:pPr>
            <a:r>
              <a:rPr lang="zh-CN" altLang="en-US" sz="2000" dirty="0"/>
              <a:t>顺序图</a:t>
            </a:r>
            <a:endParaRPr lang="en-US" altLang="zh-CN" sz="2000" dirty="0"/>
          </a:p>
          <a:p>
            <a:pPr algn="l">
              <a:lnSpc>
                <a:spcPct val="150000"/>
              </a:lnSpc>
            </a:pPr>
            <a:r>
              <a:rPr lang="zh-CN" altLang="en-US" sz="2000" dirty="0"/>
              <a:t>状态图</a:t>
            </a:r>
            <a:endParaRPr lang="en-US" altLang="zh-CN" sz="2000" dirty="0"/>
          </a:p>
          <a:p>
            <a:pPr algn="l">
              <a:lnSpc>
                <a:spcPct val="150000"/>
              </a:lnSpc>
            </a:pPr>
            <a:r>
              <a:rPr lang="zh-CN" altLang="en-US" sz="2000" dirty="0"/>
              <a:t>包图</a:t>
            </a:r>
            <a:endParaRPr lang="en-US" altLang="zh-CN" sz="2000" dirty="0"/>
          </a:p>
          <a:p>
            <a:pPr algn="l">
              <a:lnSpc>
                <a:spcPct val="150000"/>
              </a:lnSpc>
            </a:pPr>
            <a:endParaRPr lang="en-US" sz="2000" dirty="0"/>
          </a:p>
          <a:p>
            <a:pPr>
              <a:lnSpc>
                <a:spcPct val="150000"/>
              </a:lnSpc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1033094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小组成员介绍及分工</a:t>
            </a:r>
            <a:endParaRPr lang="en-US" dirty="0"/>
          </a:p>
        </p:txBody>
      </p:sp>
      <p:graphicFrame>
        <p:nvGraphicFramePr>
          <p:cNvPr id="6" name="内容占位符 5">
            <a:extLst>
              <a:ext uri="{FF2B5EF4-FFF2-40B4-BE49-F238E27FC236}">
                <a16:creationId xmlns:a16="http://schemas.microsoft.com/office/drawing/2014/main" id="{B7866DD5-9DA6-0249-986A-12E9E0DCCA5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64217800"/>
              </p:ext>
            </p:extLst>
          </p:nvPr>
        </p:nvGraphicFramePr>
        <p:xfrm>
          <a:off x="2892244" y="1197405"/>
          <a:ext cx="5955497" cy="3641827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814964">
                  <a:extLst>
                    <a:ext uri="{9D8B030D-6E8A-4147-A177-3AD203B41FA5}">
                      <a16:colId xmlns:a16="http://schemas.microsoft.com/office/drawing/2014/main" val="1453642301"/>
                    </a:ext>
                  </a:extLst>
                </a:gridCol>
                <a:gridCol w="1434889">
                  <a:extLst>
                    <a:ext uri="{9D8B030D-6E8A-4147-A177-3AD203B41FA5}">
                      <a16:colId xmlns:a16="http://schemas.microsoft.com/office/drawing/2014/main" val="667977665"/>
                    </a:ext>
                  </a:extLst>
                </a:gridCol>
                <a:gridCol w="1415068">
                  <a:extLst>
                    <a:ext uri="{9D8B030D-6E8A-4147-A177-3AD203B41FA5}">
                      <a16:colId xmlns:a16="http://schemas.microsoft.com/office/drawing/2014/main" val="3126095747"/>
                    </a:ext>
                  </a:extLst>
                </a:gridCol>
                <a:gridCol w="2290576">
                  <a:extLst>
                    <a:ext uri="{9D8B030D-6E8A-4147-A177-3AD203B41FA5}">
                      <a16:colId xmlns:a16="http://schemas.microsoft.com/office/drawing/2014/main" val="821337448"/>
                    </a:ext>
                  </a:extLst>
                </a:gridCol>
              </a:tblGrid>
              <a:tr h="410947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姓名</a:t>
                      </a:r>
                      <a:endParaRPr lang="zh-CN" altLang="en-US" b="0" i="0" dirty="0">
                        <a:latin typeface="PingFang SC" panose="020B0400000000000000" pitchFamily="34" charset="-122"/>
                        <a:ea typeface="PingFang SC" panose="020B0400000000000000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学院</a:t>
                      </a:r>
                      <a:endParaRPr lang="zh-CN" altLang="en-US" b="0" i="0" dirty="0">
                        <a:latin typeface="PingFang SC" panose="020B0400000000000000" pitchFamily="34" charset="-122"/>
                        <a:ea typeface="PingFang SC" panose="020B0400000000000000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工作内容</a:t>
                      </a:r>
                      <a:endParaRPr lang="zh-CN" altLang="en-US" b="0" i="0" dirty="0">
                        <a:latin typeface="PingFang SC" panose="020B0400000000000000" pitchFamily="34" charset="-122"/>
                        <a:ea typeface="PingFang SC" panose="020B0400000000000000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i="0" dirty="0"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第二阶段分工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5179015"/>
                  </a:ext>
                </a:extLst>
              </a:tr>
              <a:tr h="34458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王天</a:t>
                      </a:r>
                      <a:endParaRPr lang="zh-CN" altLang="en-US" sz="1600" b="0" i="0" dirty="0">
                        <a:latin typeface="PingFang SC" panose="020B0400000000000000" pitchFamily="34" charset="-122"/>
                        <a:ea typeface="PingFang SC" panose="020B0400000000000000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0" i="0" dirty="0"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光华管理学院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0" i="0" dirty="0"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前端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0" i="0" dirty="0"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类图（前端）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3393985"/>
                  </a:ext>
                </a:extLst>
              </a:tr>
              <a:tr h="34458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阳磊</a:t>
                      </a:r>
                      <a:endParaRPr lang="en-US" altLang="zh-CN" sz="1600" b="0" i="0" dirty="0">
                        <a:latin typeface="PingFang SC" panose="020B0400000000000000" pitchFamily="34" charset="-122"/>
                        <a:ea typeface="PingFang SC" panose="020B0400000000000000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0" i="0" dirty="0"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光华管理学院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0" i="0" dirty="0"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前端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0" i="0" dirty="0"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状态图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4786201"/>
                  </a:ext>
                </a:extLst>
              </a:tr>
              <a:tr h="34458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曹秦瑜</a:t>
                      </a:r>
                      <a:endParaRPr lang="zh-CN" altLang="en-US" sz="1600" b="0" i="0" dirty="0">
                        <a:latin typeface="PingFang SC" panose="020B0400000000000000" pitchFamily="34" charset="-122"/>
                        <a:ea typeface="PingFang SC" panose="020B0400000000000000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0" i="0" dirty="0"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物理学院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0" i="0" dirty="0"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前端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0" i="0" dirty="0"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用况图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5608504"/>
                  </a:ext>
                </a:extLst>
              </a:tr>
              <a:tr h="34458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杨纪翔</a:t>
                      </a:r>
                      <a:endParaRPr lang="zh-CN" altLang="en-US" sz="1600" b="0" i="0" dirty="0">
                        <a:latin typeface="PingFang SC" panose="020B0400000000000000" pitchFamily="34" charset="-122"/>
                        <a:ea typeface="PingFang SC" panose="020B0400000000000000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0" i="0" dirty="0"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物理学院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0" i="0" dirty="0"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后端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0" i="0" dirty="0"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包图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70260477"/>
                  </a:ext>
                </a:extLst>
              </a:tr>
              <a:tr h="34458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刘茁</a:t>
                      </a:r>
                      <a:endParaRPr lang="zh-CN" altLang="en-US" sz="1600" b="0" i="0" dirty="0">
                        <a:latin typeface="PingFang SC" panose="020B0400000000000000" pitchFamily="34" charset="-122"/>
                        <a:ea typeface="PingFang SC" panose="020B0400000000000000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0" i="0" dirty="0"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物理学院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0" i="0" dirty="0"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后端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0" i="0" dirty="0"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顺序图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39047128"/>
                  </a:ext>
                </a:extLst>
              </a:tr>
              <a:tr h="34458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潘学海</a:t>
                      </a:r>
                      <a:endParaRPr lang="zh-CN" altLang="en-US" sz="1600" b="0" i="0" dirty="0">
                        <a:latin typeface="PingFang SC" panose="020B0400000000000000" pitchFamily="34" charset="-122"/>
                        <a:ea typeface="PingFang SC" panose="020B0400000000000000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0" i="0" dirty="0"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物理学院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0" i="0" dirty="0"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后端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0" i="0" dirty="0"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类图（后端）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2273645"/>
                  </a:ext>
                </a:extLst>
              </a:tr>
              <a:tr h="34458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关钧睿</a:t>
                      </a:r>
                      <a:endParaRPr lang="zh-CN" altLang="en-US" sz="1600" b="0" i="0" dirty="0">
                        <a:latin typeface="PingFang SC" panose="020B0400000000000000" pitchFamily="34" charset="-122"/>
                        <a:ea typeface="PingFang SC" panose="020B0400000000000000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i="0" dirty="0"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信息科学技术学院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0" i="0" dirty="0"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技术指导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0" i="0" dirty="0">
                        <a:latin typeface="PingFang SC" panose="020B0400000000000000" pitchFamily="34" charset="-122"/>
                        <a:ea typeface="PingFang SC" panose="020B0400000000000000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587077"/>
                  </a:ext>
                </a:extLst>
              </a:tr>
              <a:tr h="34458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孙艳春</a:t>
                      </a:r>
                      <a:endParaRPr lang="zh-CN" altLang="en-US" sz="1600" b="0" i="0" dirty="0">
                        <a:latin typeface="PingFang SC" panose="020B0400000000000000" pitchFamily="34" charset="-122"/>
                        <a:ea typeface="PingFang SC" panose="020B0400000000000000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i="0" dirty="0"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信息科学技术学院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0" i="0" dirty="0"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总指导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0" i="0" dirty="0">
                        <a:latin typeface="PingFang SC" panose="020B0400000000000000" pitchFamily="34" charset="-122"/>
                        <a:ea typeface="PingFang SC" panose="020B0400000000000000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84512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016338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31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6DD8A24-297D-944C-BD89-212EE61D77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666" y="0"/>
            <a:ext cx="8380668" cy="5143500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D983FB84-C00A-9142-8590-F338C8FDE950}"/>
              </a:ext>
            </a:extLst>
          </p:cNvPr>
          <p:cNvSpPr/>
          <p:nvPr/>
        </p:nvSpPr>
        <p:spPr>
          <a:xfrm>
            <a:off x="3197655" y="2113635"/>
            <a:ext cx="1679755" cy="1679755"/>
          </a:xfrm>
          <a:prstGeom prst="rect">
            <a:avLst/>
          </a:prstGeom>
          <a:noFill/>
          <a:ln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181142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2800" dirty="0"/>
              <a:t>项目基本信息</a:t>
            </a:r>
            <a:endParaRPr lang="en-US" sz="28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09A3546-9A41-8A48-8746-19A1FA08B0F2}"/>
              </a:ext>
            </a:extLst>
          </p:cNvPr>
          <p:cNvSpPr/>
          <p:nvPr/>
        </p:nvSpPr>
        <p:spPr>
          <a:xfrm>
            <a:off x="2892245" y="1655520"/>
            <a:ext cx="6251755" cy="16140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本项目试图建立一个旅游服务系统，用户可以在系统里记录自己过去或未来的行程，看到自己都到过哪些地方。本系统还试图依靠好友关系进行智能推荐，例如在相近的时间段规划了相同的行程的好友会得到建议，方便找到一起出行的朋友。用户也可以知道过去有哪些好友去过某个目的地，方便从他们那里获取信息、寻找建议等。</a:t>
            </a:r>
            <a:endParaRPr lang="zh-CN" altLang="en-US" sz="1600" dirty="0">
              <a:effectLst/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377470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BBE7A1B-91F0-DB40-8CC7-970D06FD7D2B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5802789" cy="725349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+mj-cs"/>
              </a:defRPr>
            </a:lvl1pPr>
          </a:lstStyle>
          <a:p>
            <a:pPr algn="l"/>
            <a:r>
              <a:rPr lang="zh-CN" altLang="en-US" sz="3200" dirty="0">
                <a:solidFill>
                  <a:srgbClr val="38435D"/>
                </a:solidFill>
              </a:rPr>
              <a:t>用况图</a:t>
            </a:r>
            <a:endParaRPr lang="en-US" sz="3200" dirty="0">
              <a:solidFill>
                <a:srgbClr val="38435D"/>
              </a:solidFill>
            </a:endParaRPr>
          </a:p>
        </p:txBody>
      </p:sp>
      <p:pic>
        <p:nvPicPr>
          <p:cNvPr id="3" name="内容占位符 4">
            <a:extLst>
              <a:ext uri="{FF2B5EF4-FFF2-40B4-BE49-F238E27FC236}">
                <a16:creationId xmlns:a16="http://schemas.microsoft.com/office/drawing/2014/main" id="{E07F4264-072F-0649-9650-B9FDEC857BA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7900" y="84478"/>
            <a:ext cx="5497380" cy="4974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5753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BBE7A1B-91F0-DB40-8CC7-970D06FD7D2B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5802789" cy="725349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+mj-cs"/>
              </a:defRPr>
            </a:lvl1pPr>
          </a:lstStyle>
          <a:p>
            <a:pPr algn="l"/>
            <a:r>
              <a:rPr lang="zh-CN" altLang="en-US" sz="3200" dirty="0">
                <a:solidFill>
                  <a:srgbClr val="38435D"/>
                </a:solidFill>
              </a:rPr>
              <a:t>类图（前端）</a:t>
            </a:r>
            <a:endParaRPr lang="en-US" sz="3200" dirty="0">
              <a:solidFill>
                <a:srgbClr val="38435D"/>
              </a:solidFill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68CE4273-C819-594D-8CD8-1A6B40A7D9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400" y="388703"/>
            <a:ext cx="7317200" cy="4754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2802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6DA462-5863-234D-8F9F-419B49D84119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5802789" cy="725349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+mj-cs"/>
              </a:defRPr>
            </a:lvl1pPr>
          </a:lstStyle>
          <a:p>
            <a:pPr algn="l"/>
            <a:r>
              <a:rPr lang="zh-CN" altLang="en-US" sz="3200" dirty="0">
                <a:solidFill>
                  <a:srgbClr val="38435D"/>
                </a:solidFill>
              </a:rPr>
              <a:t>类图（后端）</a:t>
            </a:r>
            <a:endParaRPr lang="en-US" sz="3200" dirty="0">
              <a:solidFill>
                <a:srgbClr val="38435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80594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BBE7A1B-91F0-DB40-8CC7-970D06FD7D2B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5802789" cy="725349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+mj-cs"/>
              </a:defRPr>
            </a:lvl1pPr>
          </a:lstStyle>
          <a:p>
            <a:pPr algn="l"/>
            <a:r>
              <a:rPr lang="zh-CN" altLang="en-US" sz="3200" dirty="0">
                <a:solidFill>
                  <a:srgbClr val="38435D"/>
                </a:solidFill>
              </a:rPr>
              <a:t>包图</a:t>
            </a:r>
            <a:endParaRPr lang="en-US" sz="3200" dirty="0">
              <a:solidFill>
                <a:srgbClr val="38435D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25349"/>
            <a:ext cx="9144000" cy="4418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3116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281</Words>
  <Application>Microsoft Macintosh PowerPoint</Application>
  <PresentationFormat>On-screen Show (16:9)</PresentationFormat>
  <Paragraphs>64</Paragraphs>
  <Slides>16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LingWai SC Medium</vt:lpstr>
      <vt:lpstr>PingFang SC</vt:lpstr>
      <vt:lpstr>Arial</vt:lpstr>
      <vt:lpstr>Calibri</vt:lpstr>
      <vt:lpstr>Office Theme</vt:lpstr>
      <vt:lpstr>一个基于社交网络的旅行服务系统</vt:lpstr>
      <vt:lpstr>目录</vt:lpstr>
      <vt:lpstr>小组成员介绍及分工</vt:lpstr>
      <vt:lpstr>PowerPoint Presentation</vt:lpstr>
      <vt:lpstr>项目基本信息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2017-08-01T15:40:51Z</dcterms:created>
  <dcterms:modified xsi:type="dcterms:W3CDTF">2019-04-24T18:10:05Z</dcterms:modified>
</cp:coreProperties>
</file>